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39" r:id="rId3"/>
    <p:sldId id="260" r:id="rId4"/>
    <p:sldId id="262" r:id="rId5"/>
    <p:sldId id="259" r:id="rId6"/>
    <p:sldId id="261" r:id="rId7"/>
    <p:sldId id="297" r:id="rId8"/>
    <p:sldId id="258" r:id="rId9"/>
    <p:sldId id="30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264" r:id="rId19"/>
    <p:sldId id="267" r:id="rId20"/>
    <p:sldId id="263" r:id="rId21"/>
    <p:sldId id="299" r:id="rId22"/>
    <p:sldId id="300" r:id="rId23"/>
    <p:sldId id="298" r:id="rId24"/>
    <p:sldId id="356" r:id="rId25"/>
    <p:sldId id="350" r:id="rId26"/>
    <p:sldId id="357" r:id="rId27"/>
    <p:sldId id="351" r:id="rId28"/>
    <p:sldId id="352" r:id="rId29"/>
    <p:sldId id="353" r:id="rId30"/>
    <p:sldId id="354" r:id="rId31"/>
    <p:sldId id="355" r:id="rId32"/>
    <p:sldId id="271" r:id="rId33"/>
  </p:sldIdLst>
  <p:sldSz cx="9144000" cy="5143500" type="screen16x9"/>
  <p:notesSz cx="6858000" cy="9144000"/>
  <p:embeddedFontLst>
    <p:embeddedFont>
      <p:font typeface="Advent Pro Light" panose="02000506040000020004" pitchFamily="2" charset="0"/>
      <p:regular r:id="rId35"/>
    </p:embeddedFont>
    <p:embeddedFont>
      <p:font typeface="Anton" pitchFamily="2" charset="0"/>
      <p:regular r:id="rId36"/>
    </p:embeddedFont>
    <p:embeddedFont>
      <p:font typeface="Be Vietnam Medium" panose="00000600000000000000" pitchFamily="2" charset="0"/>
      <p:regular r:id="rId37"/>
      <p:italic r:id="rId38"/>
    </p:embeddedFont>
    <p:embeddedFont>
      <p:font typeface="Be Vietnam Pro" pitchFamily="2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Fira Sans Condensed" panose="020B0503050000020004" pitchFamily="34" charset="0"/>
      <p:regular r:id="rId48"/>
      <p:bold r:id="rId49"/>
      <p:italic r:id="rId50"/>
      <p:boldItalic r:id="rId51"/>
    </p:embeddedFont>
    <p:embeddedFont>
      <p:font typeface="Fira Sans Condensed Light" panose="020B0403050000020004" pitchFamily="34" charset="0"/>
      <p:regular r:id="rId52"/>
      <p:italic r:id="rId53"/>
    </p:embeddedFont>
    <p:embeddedFont>
      <p:font typeface="Josefin Slab" pitchFamily="2" charset="0"/>
      <p:regular r:id="rId54"/>
      <p:bold r:id="rId55"/>
      <p:italic r:id="rId56"/>
      <p:boldItalic r:id="rId57"/>
    </p:embeddedFont>
    <p:embeddedFont>
      <p:font typeface="Rajdhani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F4C253D-DA65-4659-A9BE-EF74639FD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6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 panose="02000506040000020004"/>
                <a:ea typeface="Advent Pro Light" panose="02000506040000020004"/>
                <a:cs typeface="Advent Pro Light" panose="02000506040000020004"/>
                <a:sym typeface="Advent Pro Light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CREDITS: This presentation template was created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603050000020004"/>
                <a:ea typeface="Fira Sans Condensed" panose="020B0603050000020004"/>
                <a:cs typeface="Fira Sans Condensed" panose="020B0603050000020004"/>
                <a:sym typeface="Fira Sans Condensed" panose="020B0603050000020004"/>
                <a:hlinkClick r:id="rId3"/>
              </a:rPr>
              <a:t>Slidesgo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including icons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603050000020004"/>
                <a:ea typeface="Fira Sans Condensed" panose="020B0603050000020004"/>
                <a:cs typeface="Fira Sans Condensed" panose="020B0603050000020004"/>
                <a:sym typeface="Fira Sans Condensed" panose="020B0603050000020004"/>
                <a:hlinkClick r:id="rId4"/>
              </a:rPr>
              <a:t>Flaticon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and infographics &amp; images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603050000020004"/>
                <a:ea typeface="Fira Sans Condensed" panose="020B0603050000020004"/>
                <a:cs typeface="Fira Sans Condensed" panose="020B0603050000020004"/>
                <a:sym typeface="Fira Sans Condensed" panose="020B0603050000020004"/>
                <a:hlinkClick r:id="rId5"/>
              </a:rPr>
              <a:t>Freepik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. </a:t>
            </a: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8AE489D9-C3A9-E63D-0D2C-BB7B4CE8F83E}"/>
              </a:ext>
            </a:extLst>
          </p:cNvPr>
          <p:cNvSpPr txBox="1"/>
          <p:nvPr userDrawn="1"/>
        </p:nvSpPr>
        <p:spPr>
          <a:xfrm>
            <a:off x="0" y="-7122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D7D7D7"/>
                </a:solidFill>
              </a:rPr>
              <a:t>www.9slide.vn</a:t>
            </a:r>
            <a:endParaRPr lang="LID4096" sz="1800">
              <a:solidFill>
                <a:srgbClr val="D7D7D7"/>
              </a:solidFill>
            </a:endParaRP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467270" y="1059775"/>
            <a:ext cx="4536778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000"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S</a:t>
            </a:r>
            <a:r>
              <a:rPr lang="en-GB" sz="5000"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uy diễn logic và logic mệnh đề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467270" y="364984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Be Vietnam Pro" pitchFamily="2" charset="0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Nhóm 8</a:t>
            </a: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/>
          <a:srcRect l="6664" t="4858" r="6220" b="5495"/>
          <a:stretch>
            <a:fillRect/>
          </a:stretch>
        </p:blipFill>
        <p:spPr>
          <a:xfrm>
            <a:off x="4571830" y="411353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107315" y="195580"/>
            <a:ext cx="255079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500">
                <a:latin typeface="Calibri" panose="020F0502020204030204" charset="0"/>
                <a:cs typeface="Calibri" panose="020F0502020204030204" charset="0"/>
              </a:rPr>
              <a:t>Bài tập</a:t>
            </a:r>
          </a:p>
        </p:txBody>
      </p:sp>
      <p:sp>
        <p:nvSpPr>
          <p:cNvPr id="3" name="Title 1"/>
          <p:cNvSpPr/>
          <p:nvPr/>
        </p:nvSpPr>
        <p:spPr>
          <a:xfrm>
            <a:off x="1440180" y="915670"/>
            <a:ext cx="7703820" cy="34264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Biến đổi các mệnh đề sau về dạng chuẩn hội: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a/ (P⇒Q)∨¬(R∨¬S)</a:t>
            </a:r>
          </a:p>
          <a:p>
            <a:pPr algn="l">
              <a:lnSpc>
                <a:spcPct val="150000"/>
              </a:lnSpc>
            </a:pPr>
            <a:endParaRPr lang="en-US" sz="1600"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b/¬(P ⇔Q)∧¬(¬R∨S)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8F175B-0F81-982C-1BF9-4FD2295E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D7153-D80F-429A-8AB0-C98C53A9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"/>
            <a:ext cx="9144000" cy="51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5E262C-51F9-BD0D-8878-0F257B94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" y="0"/>
            <a:ext cx="91422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18A83B-3CAF-DFA1-6998-6A19DC51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" y="0"/>
            <a:ext cx="9139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FCE42-DBF8-2025-6FE8-42505E3B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" y="0"/>
            <a:ext cx="9139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282AA-F787-9C01-9402-35A7BE5A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" y="0"/>
            <a:ext cx="9139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 idx="4294967295"/>
          </p:nvPr>
        </p:nvSpPr>
        <p:spPr>
          <a:xfrm>
            <a:off x="0" y="195263"/>
            <a:ext cx="25495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500">
                <a:latin typeface="Calibri" panose="020F0502020204030204" charset="0"/>
                <a:cs typeface="Calibri" panose="020F0502020204030204" charset="0"/>
              </a:rPr>
              <a:t>Bài tập</a:t>
            </a:r>
          </a:p>
        </p:txBody>
      </p:sp>
      <p:sp>
        <p:nvSpPr>
          <p:cNvPr id="3" name="Title 1"/>
          <p:cNvSpPr/>
          <p:nvPr/>
        </p:nvSpPr>
        <p:spPr>
          <a:xfrm>
            <a:off x="1440180" y="915670"/>
            <a:ext cx="7703820" cy="34264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>
                <a:latin typeface="Calibri" panose="020F0502020204030204" charset="0"/>
                <a:cs typeface="Calibri" panose="020F0502020204030204" charset="0"/>
              </a:rPr>
              <a:t>Biến đổi các mệnh đề sau về dạng chuẩn hội: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a/ (P⇒Q)∨¬(R∨¬S)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Ta có: (P⇒Q)∨¬(R∨¬S)≡(¬P∨Q)∨(¬R∧S)≡((¬P∨Q)∨¬R)∧((¬P∨Q)∨S)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≡(¬P∨Q∨¬R)∧(¬P∨Q∨S).</a:t>
            </a:r>
          </a:p>
          <a:p>
            <a:pPr algn="l">
              <a:lnSpc>
                <a:spcPct val="150000"/>
              </a:lnSpc>
            </a:pPr>
            <a:endParaRPr lang="en-US" sz="1600"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b/¬(P ⇔Q)∧¬(¬R∨S)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Ta có: ¬(P⇔Q)∧¬(¬R∨S)≡¬((¬P∨Q)∧(¬Q∨P))∧(R∧¬S)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≡((P∧¬Q)∨(Q∧¬P))∧(R∧¬S)≡((P∧¬Q)∨Q)∧((P∧¬Q)∨¬P)∧(R∧¬S) </a:t>
            </a:r>
          </a:p>
          <a:p>
            <a:pPr algn="l">
              <a:lnSpc>
                <a:spcPct val="15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≡ (P∨Q)∧(¬Q∨¬P)∧R∧¬S</a:t>
            </a:r>
          </a:p>
        </p:txBody>
      </p:sp>
    </p:spTree>
    <p:extLst>
      <p:ext uri="{BB962C8B-B14F-4D97-AF65-F5344CB8AC3E}">
        <p14:creationId xmlns:p14="http://schemas.microsoft.com/office/powerpoint/2010/main" val="76081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35560" y="1242060"/>
            <a:ext cx="2990850" cy="211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000">
                <a:latin typeface="Calibri" panose="020F0502020204030204" charset="0"/>
                <a:cs typeface="Calibri" panose="020F0502020204030204" charset="0"/>
              </a:rPr>
              <a:t>02. Suy diễn logic</a:t>
            </a: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2843325" y="141981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5652135" y="1470025"/>
            <a:ext cx="3446780" cy="701675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400">
                <a:latin typeface="Calibri" panose="020F0502020204030204" charset="0"/>
                <a:cs typeface="Calibri" panose="020F0502020204030204" charset="0"/>
              </a:rPr>
              <a:t>X</a:t>
            </a:r>
            <a:r>
              <a:rPr lang="en-GB" sz="1400">
                <a:latin typeface="Calibri" panose="020F0502020204030204" charset="0"/>
                <a:cs typeface="Calibri" panose="020F0502020204030204" charset="0"/>
              </a:rPr>
              <a:t>ác định công thức có phải hệ quả logic của tập công thức cơ sở tri thức hay không.</a:t>
            </a:r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5507990" y="2947035"/>
            <a:ext cx="3239135" cy="701675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>
                <a:latin typeface="Calibri" panose="020F0502020204030204" charset="0"/>
                <a:cs typeface="Calibri" panose="020F0502020204030204" charset="0"/>
              </a:rPr>
              <a:t>Luật Monus ponens, Modus tollens, ...</a:t>
            </a:r>
          </a:p>
        </p:txBody>
      </p:sp>
      <p:cxnSp>
        <p:nvCxnSpPr>
          <p:cNvPr id="636" name="Google Shape;636;p32"/>
          <p:cNvCxnSpPr/>
          <p:nvPr/>
        </p:nvCxnSpPr>
        <p:spPr>
          <a:xfrm flipH="1">
            <a:off x="4749664" y="1821143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023219" y="285575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4994840" y="104050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>
                <a:latin typeface="Calibri" panose="020F0502020204030204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Bảng chân lý</a:t>
            </a: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4994910" y="2442845"/>
            <a:ext cx="2448560" cy="49657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>
                <a:latin typeface="Calibri" panose="020F0502020204030204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Quy tắc và suy diễn</a:t>
            </a:r>
          </a:p>
        </p:txBody>
      </p:sp>
      <p:sp>
        <p:nvSpPr>
          <p:cNvPr id="4" name="Google Shape;634;p32"/>
          <p:cNvSpPr txBox="1"/>
          <p:nvPr/>
        </p:nvSpPr>
        <p:spPr>
          <a:xfrm>
            <a:off x="3923665" y="1221740"/>
            <a:ext cx="5203825" cy="2003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Một công thức H được gọi là hệ quả logic của một tập công thức G = { +, … , } nếu trong bất kì minh hoạ nào mà G đúng thì H cũng đúng.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Thủ tục suy diễn gồm một các tập điều kiện và một kết luận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GB" sz="1600"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/>
              <p:nvPr/>
            </p:nvSpPr>
            <p:spPr>
              <a:xfrm>
                <a:off x="5450205" y="2673985"/>
                <a:ext cx="1297940" cy="6032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ậ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p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c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c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 đ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i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ề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u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ki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ệ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K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ế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t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lu</m:t>
                          </m:r>
                          <m: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ậ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1600">
                  <a:solidFill>
                    <a:schemeClr val="tx2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05" y="2673985"/>
                <a:ext cx="1297940" cy="603250"/>
              </a:xfrm>
              <a:prstGeom prst="rect">
                <a:avLst/>
              </a:prstGeom>
              <a:blipFill rotWithShape="1">
                <a:blip r:embed="rId4"/>
                <a:stretch>
                  <a:fillRect r="-2270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build="p"/>
      <p:bldP spid="634" grpId="1" build="p"/>
      <p:bldP spid="635" grpId="0" build="p"/>
      <p:bldP spid="635" grpId="1" build="p"/>
      <p:bldP spid="640" grpId="0" build="p"/>
      <p:bldP spid="640" grpId="1" build="p"/>
      <p:bldP spid="641" grpId="0" build="p"/>
      <p:bldP spid="641" grpId="1" build="p"/>
      <p:bldP spid="4" grpId="0" build="allAtOnce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090" y="509905"/>
            <a:ext cx="2463800" cy="215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>
                <a:latin typeface="Calibri" panose="020F0502020204030204" charset="0"/>
                <a:cs typeface="Calibri" panose="020F0502020204030204" charset="0"/>
              </a:rPr>
              <a:t>Suy diễn sử dụng bảng chân lý</a:t>
            </a:r>
          </a:p>
        </p:txBody>
      </p:sp>
      <p:sp>
        <p:nvSpPr>
          <p:cNvPr id="694" name="Google Shape;694;p35"/>
          <p:cNvSpPr txBox="1">
            <a:spLocks noGrp="1"/>
          </p:cNvSpPr>
          <p:nvPr>
            <p:ph type="subTitle" idx="14"/>
          </p:nvPr>
        </p:nvSpPr>
        <p:spPr>
          <a:xfrm>
            <a:off x="3707765" y="1059815"/>
            <a:ext cx="4660265" cy="259016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Tính chất của suy diễn với logic mệnh đề sử dụng bảng chân lý.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	+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Đúng đắn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	+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Đầy đủ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	+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Độ phức tạp tính toán lớn.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483518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Thành viên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1907540" y="2095500"/>
            <a:ext cx="2376428" cy="1412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1. Nguyễn Phi Tân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2. Nguyễn Hoàng Dương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3. Nguyễn Trần Kiên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altLang="en-GB">
              <a:latin typeface="Be Vietnam Pro" pitchFamily="2" charset="0"/>
              <a:cs typeface="Calibri" panose="020F0502020204030204" charset="0"/>
            </a:endParaRPr>
          </a:p>
        </p:txBody>
      </p:sp>
      <p:sp>
        <p:nvSpPr>
          <p:cNvPr id="2" name="Google Shape;760;p39"/>
          <p:cNvSpPr txBox="1"/>
          <p:nvPr/>
        </p:nvSpPr>
        <p:spPr>
          <a:xfrm>
            <a:off x="5075555" y="2067560"/>
            <a:ext cx="2520781" cy="1368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4. Đỗ Việt Trung Hiếu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5. Hoàng Công Tú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6. Nguyễn Công Toàn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Google Shape;182;p31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4932045" y="1078865"/>
                <a:ext cx="3314065" cy="7016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>
                    <a:latin typeface="Calibri" panose="020F0502020204030204" charset="0"/>
                    <a:cs typeface="Calibri" panose="020F0502020204030204" charset="0"/>
                  </a:rPr>
                  <a:t>Luật Bonus Ponens</a:t>
                </a:r>
                <a:r>
                  <a:rPr lang="en-US" altLang="en-GB" sz="1600" b="1">
                    <a:latin typeface="Calibri" panose="020F0502020204030204" charset="0"/>
                    <a:cs typeface="Calibri" panose="020F0502020204030204" charset="0"/>
                  </a:rPr>
                  <a:t>: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</a:rPr>
                  <a:t> [(p → q) ᴧ p] → q ;</a:t>
                </a:r>
                <a14:m>
                  <m:oMath xmlns:m="http://schemas.openxmlformats.org/officeDocument/2006/math">
                    <m:r>
                      <a:rPr lang="en-US" altLang="en-GB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</m:den>
                    </m:f>
                  </m:oMath>
                </a14:m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2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932045" y="1078865"/>
                <a:ext cx="3314065" cy="701675"/>
              </a:xfrm>
              <a:prstGeom prst="rect">
                <a:avLst/>
              </a:prstGeom>
              <a:blipFill rotWithShape="1">
                <a:blip r:embed="rId4"/>
                <a:stretch>
                  <a:fillRect t="-19186" b="-186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107315" y="1078865"/>
            <a:ext cx="2912110" cy="1299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Sử dụng quy tắc và suy diễn</a:t>
            </a:r>
          </a:p>
        </p:txBody>
      </p:sp>
      <p:cxnSp>
        <p:nvCxnSpPr>
          <p:cNvPr id="258" name="Google Shape;258;p31"/>
          <p:cNvCxnSpPr/>
          <p:nvPr/>
        </p:nvCxnSpPr>
        <p:spPr>
          <a:xfrm>
            <a:off x="4877040" y="106653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4338091" y="123970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0" name="Google Shape;182;p31"/>
              <p:cNvSpPr txBox="1"/>
              <p:nvPr/>
            </p:nvSpPr>
            <p:spPr>
              <a:xfrm>
                <a:off x="4932045" y="2261870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Luật Modus Tollens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:</a:t>
                </a:r>
                <a:endParaRPr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[(p → q) ᴧ ¬p] → ¬q ;</a:t>
                </a:r>
                <a14:m>
                  <m:oMath xmlns:m="http://schemas.openxmlformats.org/officeDocument/2006/math">
                    <m:r>
                      <a:rPr lang="en-US" altLang="en-GB" sz="16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 ¬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</m:den>
                    </m:f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1450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5" y="2261870"/>
                <a:ext cx="3314065" cy="7016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1" name="Google Shape;258;p31"/>
          <p:cNvCxnSpPr/>
          <p:nvPr/>
        </p:nvCxnSpPr>
        <p:spPr>
          <a:xfrm>
            <a:off x="4877040" y="224954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585" name="Google Shape;260;p31"/>
          <p:cNvGrpSpPr/>
          <p:nvPr/>
        </p:nvGrpSpPr>
        <p:grpSpPr>
          <a:xfrm>
            <a:off x="4303801" y="2397946"/>
            <a:ext cx="379958" cy="379958"/>
            <a:chOff x="1190625" y="238125"/>
            <a:chExt cx="5219200" cy="5219200"/>
          </a:xfrm>
        </p:grpSpPr>
        <p:sp>
          <p:nvSpPr>
            <p:cNvPr id="1586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87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88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89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0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1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2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3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4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5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6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7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8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99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0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1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2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3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4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5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6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7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8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09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0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1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2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3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4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5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6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7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8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19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0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1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2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3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4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5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6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7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8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29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0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1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2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3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4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5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6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7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8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39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0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1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2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3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4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5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6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7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8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49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0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1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2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3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4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5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6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7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8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59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0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1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2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3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4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5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6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7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8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69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0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1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2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3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4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5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6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77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1" name="Google Shape;182;p31"/>
              <p:cNvSpPr txBox="1"/>
              <p:nvPr/>
            </p:nvSpPr>
            <p:spPr>
              <a:xfrm>
                <a:off x="4932045" y="3489960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Luật loại trừ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và</a:t>
                </a: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:</a:t>
                </a:r>
                <a:endParaRPr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(p ᴧ q) → p ;</a:t>
                </a:r>
                <a14:m>
                  <m:oMath xmlns:m="http://schemas.openxmlformats.org/officeDocument/2006/math">
                    <m:r>
                      <a:rPr lang="en-US" altLang="en-GB" sz="16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ᴧ...ᴧ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ᴧ...ᴧ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1771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5" y="3489960"/>
                <a:ext cx="3314065" cy="701675"/>
              </a:xfrm>
              <a:prstGeom prst="rect">
                <a:avLst/>
              </a:prstGeom>
              <a:blipFill rotWithShape="1">
                <a:blip r:embed="rId6"/>
                <a:stretch>
                  <a:fillRect t="-12127" b="-115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2" name="Google Shape;258;p31"/>
          <p:cNvCxnSpPr/>
          <p:nvPr/>
        </p:nvCxnSpPr>
        <p:spPr>
          <a:xfrm>
            <a:off x="4877040" y="336841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773" name="Google Shape;260;p31"/>
          <p:cNvGrpSpPr/>
          <p:nvPr/>
        </p:nvGrpSpPr>
        <p:grpSpPr>
          <a:xfrm>
            <a:off x="4338091" y="3541581"/>
            <a:ext cx="379958" cy="379958"/>
            <a:chOff x="1190625" y="238125"/>
            <a:chExt cx="5219200" cy="5219200"/>
          </a:xfrm>
        </p:grpSpPr>
        <p:sp>
          <p:nvSpPr>
            <p:cNvPr id="1774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75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76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77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78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79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0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1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2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3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4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5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6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7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8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89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0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1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2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3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4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5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6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7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8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99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0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1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2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3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4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5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6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7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8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09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0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1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2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3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4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5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6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7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8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19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0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1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2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3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4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5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6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7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8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29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0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1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2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3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4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5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6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7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8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39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0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1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2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3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4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5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6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7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8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49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0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1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2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3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4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5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6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7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8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59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0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1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2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3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4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65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uiExpand="1" build="p"/>
      <p:bldP spid="182" grpId="1" build="p"/>
      <p:bldP spid="1450" grpId="0" uiExpand="1" build="p"/>
      <p:bldP spid="1450" grpId="1" build="p"/>
      <p:bldP spid="1771" grpId="0" uiExpand="1" build="p"/>
      <p:bldP spid="1771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66" name="Google Shape;182;p31"/>
              <p:cNvSpPr txBox="1"/>
              <p:nvPr/>
            </p:nvSpPr>
            <p:spPr>
              <a:xfrm>
                <a:off x="4787900" y="719455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uật loại trừ phủ định kép:</a:t>
                </a:r>
                <a:endParaRPr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p)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→</m:t>
                    </m:r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p;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¬(¬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</m:den>
                    </m:f>
                  </m:oMath>
                </a14:m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1866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0" y="719455"/>
                <a:ext cx="3314065" cy="701675"/>
              </a:xfrm>
              <a:prstGeom prst="rect">
                <a:avLst/>
              </a:prstGeom>
              <a:blipFill rotWithShape="1">
                <a:blip r:embed="rId4"/>
                <a:stretch>
                  <a:fillRect t="-13575" b="-136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7" name="Google Shape;258;p31"/>
          <p:cNvCxnSpPr/>
          <p:nvPr/>
        </p:nvCxnSpPr>
        <p:spPr>
          <a:xfrm>
            <a:off x="4732895" y="70712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868" name="Google Shape;260;p31"/>
          <p:cNvGrpSpPr/>
          <p:nvPr/>
        </p:nvGrpSpPr>
        <p:grpSpPr>
          <a:xfrm>
            <a:off x="4193946" y="880296"/>
            <a:ext cx="379958" cy="379958"/>
            <a:chOff x="1190625" y="238125"/>
            <a:chExt cx="5219200" cy="5219200"/>
          </a:xfrm>
        </p:grpSpPr>
        <p:sp>
          <p:nvSpPr>
            <p:cNvPr id="1869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0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1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2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3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4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5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6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7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8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79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0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1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2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3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4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5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6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7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8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89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0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1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2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3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4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5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6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7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8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99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0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1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2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3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4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5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6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7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8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09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0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1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2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3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4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5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6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7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8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19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0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1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2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3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4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5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6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7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8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29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0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1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2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3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4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5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6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7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8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39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0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1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2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3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4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5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6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7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8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49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0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1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2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3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4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5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6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7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8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59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60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2" name="Google Shape;182;p31"/>
              <p:cNvSpPr txBox="1"/>
              <p:nvPr/>
            </p:nvSpPr>
            <p:spPr>
              <a:xfrm>
                <a:off x="4787900" y="2139315"/>
                <a:ext cx="384873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Luật 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bắc cầu</a:t>
                </a:r>
                <a:endParaRPr lang="en-US"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[(p → q) ᴧ (q →r)] → (p→r) 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γ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→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γ</m:t>
                        </m:r>
                      </m:den>
                    </m:f>
                  </m:oMath>
                </a14:m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1962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0" y="2139315"/>
                <a:ext cx="3848735" cy="701675"/>
              </a:xfrm>
              <a:prstGeom prst="rect">
                <a:avLst/>
              </a:prstGeom>
              <a:blipFill rotWithShape="1">
                <a:blip r:embed="rId5"/>
                <a:stretch>
                  <a:fillRect t="-16380" b="-16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3" name="Google Shape;258;p31"/>
          <p:cNvCxnSpPr/>
          <p:nvPr/>
        </p:nvCxnSpPr>
        <p:spPr>
          <a:xfrm>
            <a:off x="4732895" y="212698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64" name="Google Shape;260;p31"/>
          <p:cNvGrpSpPr/>
          <p:nvPr/>
        </p:nvGrpSpPr>
        <p:grpSpPr>
          <a:xfrm>
            <a:off x="4193946" y="2300156"/>
            <a:ext cx="379958" cy="379958"/>
            <a:chOff x="1190625" y="238125"/>
            <a:chExt cx="5219200" cy="5219200"/>
          </a:xfrm>
        </p:grpSpPr>
        <p:sp>
          <p:nvSpPr>
            <p:cNvPr id="1965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66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67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68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69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0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1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2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3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4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5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6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7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8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79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0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1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2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3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4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5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6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7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8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89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0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1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2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3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4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5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6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7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8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99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0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1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2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3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4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5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6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7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8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09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0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1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2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3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4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5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6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7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8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19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0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1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2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3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4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5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6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7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8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29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0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1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2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3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4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5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6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7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8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39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0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1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2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3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4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5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6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7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8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49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0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1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2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3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4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5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56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Google Shape;182;p31"/>
              <p:cNvSpPr txBox="1"/>
              <p:nvPr/>
            </p:nvSpPr>
            <p:spPr>
              <a:xfrm>
                <a:off x="4787900" y="3507740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Phép giải đơn vị:</a:t>
                </a:r>
                <a:endParaRPr lang="en-US" altLang="en-GB"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[(p v q) ᴧ ¬q] → p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v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 ¬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α</m:t>
                        </m:r>
                      </m:den>
                    </m:f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2057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0" y="3507740"/>
                <a:ext cx="3314065" cy="701675"/>
              </a:xfrm>
              <a:prstGeom prst="rect">
                <a:avLst/>
              </a:prstGeom>
              <a:blipFill rotWithShape="1">
                <a:blip r:embed="rId6"/>
                <a:stretch>
                  <a:fillRect t="-39457" b="-396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8" name="Google Shape;258;p31"/>
          <p:cNvCxnSpPr/>
          <p:nvPr/>
        </p:nvCxnSpPr>
        <p:spPr>
          <a:xfrm>
            <a:off x="4732895" y="351192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059" name="Google Shape;260;p31"/>
          <p:cNvGrpSpPr/>
          <p:nvPr/>
        </p:nvGrpSpPr>
        <p:grpSpPr>
          <a:xfrm>
            <a:off x="4193946" y="3668581"/>
            <a:ext cx="379958" cy="379958"/>
            <a:chOff x="1190625" y="238125"/>
            <a:chExt cx="5219200" cy="5219200"/>
          </a:xfrm>
        </p:grpSpPr>
        <p:sp>
          <p:nvSpPr>
            <p:cNvPr id="2060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1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2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3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4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5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6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7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8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69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0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1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2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3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4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5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6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7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8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79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0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1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2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3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4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5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6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7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8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89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0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1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2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3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4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5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6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7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8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99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0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1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2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3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4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5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6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7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8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09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0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1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2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3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4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5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6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7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8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19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0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1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2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3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4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5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6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7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8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29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0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1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2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3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4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5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6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7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8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39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0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1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2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3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4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5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6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7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8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49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50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51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Google Shape;186;p31"/>
          <p:cNvSpPr txBox="1">
            <a:spLocks noGrp="1"/>
          </p:cNvSpPr>
          <p:nvPr>
            <p:ph type="title"/>
          </p:nvPr>
        </p:nvSpPr>
        <p:spPr>
          <a:xfrm>
            <a:off x="107315" y="1078865"/>
            <a:ext cx="2912110" cy="1299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Sử dụng quy tắc và suy diễn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6" grpId="0" uiExpand="1" build="p"/>
      <p:bldP spid="1866" grpId="1" build="p"/>
      <p:bldP spid="1962" grpId="0" uiExpand="1" build="p"/>
      <p:bldP spid="1962" grpId="1" build="p"/>
      <p:bldP spid="2057" grpId="0" uiExpand="1" build="p"/>
      <p:bldP spid="2057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47" name="Google Shape;182;p31"/>
              <p:cNvSpPr txBox="1"/>
              <p:nvPr/>
            </p:nvSpPr>
            <p:spPr>
              <a:xfrm>
                <a:off x="4932045" y="1419860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Luật 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nhập đề và:</a:t>
                </a:r>
                <a:endParaRPr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(p ᴧ q) → (p ᴧ q)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,...,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,...,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ᴧ...ᴧ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ᴧ...ᴧ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2247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5" y="1419860"/>
                <a:ext cx="3314065" cy="701675"/>
              </a:xfrm>
              <a:prstGeom prst="rect">
                <a:avLst/>
              </a:prstGeom>
              <a:blipFill rotWithShape="1">
                <a:blip r:embed="rId4"/>
                <a:stretch>
                  <a:fillRect t="-42534" b="-4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48" name="Google Shape;258;p31"/>
          <p:cNvCxnSpPr/>
          <p:nvPr/>
        </p:nvCxnSpPr>
        <p:spPr>
          <a:xfrm>
            <a:off x="4877040" y="140753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249" name="Google Shape;260;p31"/>
          <p:cNvGrpSpPr/>
          <p:nvPr/>
        </p:nvGrpSpPr>
        <p:grpSpPr>
          <a:xfrm>
            <a:off x="4338091" y="1580701"/>
            <a:ext cx="379958" cy="379958"/>
            <a:chOff x="1190625" y="238125"/>
            <a:chExt cx="5219200" cy="5219200"/>
          </a:xfrm>
        </p:grpSpPr>
        <p:sp>
          <p:nvSpPr>
            <p:cNvPr id="2250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1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2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3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4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5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6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7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8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59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0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1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2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3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4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5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6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7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8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69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0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1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2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3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4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5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6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7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8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79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0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1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2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3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4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5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6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7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8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89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0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1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2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3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4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5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6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7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8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99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0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1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2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3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4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5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6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7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8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09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0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1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2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3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4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5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6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7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8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19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0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1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2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3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4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5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6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7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8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29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0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1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2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3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4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5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6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7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8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39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0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1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2" name="Google Shape;182;p31"/>
              <p:cNvSpPr txBox="1"/>
              <p:nvPr/>
            </p:nvSpPr>
            <p:spPr>
              <a:xfrm>
                <a:off x="4932045" y="2571750"/>
                <a:ext cx="3314065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400" b="0" i="0" u="none" strike="noStrike" cap="none">
                    <a:solidFill>
                      <a:schemeClr val="lt2"/>
                    </a:solidFill>
                    <a:latin typeface="Fira Sans Condensed Light" panose="020B0503050000020004"/>
                    <a:ea typeface="Fira Sans Condensed Light" panose="020B0503050000020004"/>
                    <a:cs typeface="Fira Sans Condensed Light" panose="020B0503050000020004"/>
                    <a:sym typeface="Fira Sans Condensed Light" panose="020B0503050000020004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Josefin Slab" panose="02000000000000000000"/>
                  <a:buNone/>
                  <a:defRPr sz="1100" b="0" i="0" u="none" strike="noStrike" cap="none">
                    <a:solidFill>
                      <a:schemeClr val="lt2"/>
                    </a:solidFill>
                    <a:latin typeface="Josefin Slab" panose="02000000000000000000"/>
                    <a:ea typeface="Josefin Slab" panose="02000000000000000000"/>
                    <a:cs typeface="Josefin Slab" panose="02000000000000000000"/>
                    <a:sym typeface="Josefin Slab" panose="02000000000000000000"/>
                  </a:defRPr>
                </a:lvl9pPr>
              </a:lstStyle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Luật </a:t>
                </a:r>
                <a:r>
                  <a:rPr lang="en-US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nhập đề hoặc:</a:t>
                </a:r>
                <a:endParaRPr sz="1600" b="1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p → (p v q) ;</a:t>
                </a:r>
                <a14:m>
                  <m:oMath xmlns:m="http://schemas.openxmlformats.org/officeDocument/2006/math">
                    <m:r>
                      <a:rPr lang="en-US" altLang="en-GB" sz="16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v</m:t>
                        </m:r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...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v</m:t>
                        </m:r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v</m:t>
                        </m:r>
                        <m: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...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v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en-GB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en-GB" sz="1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 xmlns="">
          <p:sp>
            <p:nvSpPr>
              <p:cNvPr id="2342" name="Google Shape;182;p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5" y="2571750"/>
                <a:ext cx="3314065" cy="701675"/>
              </a:xfrm>
              <a:prstGeom prst="rect">
                <a:avLst/>
              </a:prstGeom>
              <a:blipFill rotWithShape="1">
                <a:blip r:embed="rId5"/>
                <a:stretch>
                  <a:fillRect t="-17738" b="-17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3" name="Google Shape;258;p31"/>
          <p:cNvCxnSpPr/>
          <p:nvPr/>
        </p:nvCxnSpPr>
        <p:spPr>
          <a:xfrm>
            <a:off x="4877040" y="255942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344" name="Google Shape;260;p31"/>
          <p:cNvGrpSpPr/>
          <p:nvPr/>
        </p:nvGrpSpPr>
        <p:grpSpPr>
          <a:xfrm>
            <a:off x="4338091" y="2732591"/>
            <a:ext cx="379958" cy="379958"/>
            <a:chOff x="1190625" y="238125"/>
            <a:chExt cx="5219200" cy="5219200"/>
          </a:xfrm>
        </p:grpSpPr>
        <p:sp>
          <p:nvSpPr>
            <p:cNvPr id="2345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6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7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8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49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0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1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2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3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4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5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6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7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8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59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0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1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2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3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4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5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6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7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8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69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0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1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2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3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4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5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6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7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8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79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0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1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2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3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4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5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6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7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8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89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0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1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2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3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4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5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6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7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8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99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0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1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2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3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4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5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6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7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8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09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0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1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2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3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4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5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6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7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8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19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0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1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2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3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4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5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6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7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8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29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0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1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2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3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4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5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436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Google Shape;186;p31"/>
          <p:cNvSpPr txBox="1">
            <a:spLocks noGrp="1"/>
          </p:cNvSpPr>
          <p:nvPr>
            <p:ph type="title"/>
          </p:nvPr>
        </p:nvSpPr>
        <p:spPr>
          <a:xfrm>
            <a:off x="107315" y="1078865"/>
            <a:ext cx="2912110" cy="1299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Sử dụng quy tắc và suy diễn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 uiExpand="1" build="p"/>
      <p:bldP spid="2247" grpId="1" build="p"/>
      <p:bldP spid="2342" grpId="0" uiExpand="1" build="p"/>
      <p:bldP spid="2342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101"/>
          <p:cNvSpPr txBox="1"/>
          <p:nvPr/>
        </p:nvSpPr>
        <p:spPr>
          <a:xfrm>
            <a:off x="2699385" y="1060132"/>
            <a:ext cx="5080000" cy="29997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1. Cho {(a∧ b)→c, (b∧ c)→d, (a∧ b)}. Hỏi d ?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2. Cho {p→q , q→r}. Hỏi p→r?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3. Cho {(a∧ b)→c,(b∧ c)→d,┐d}. Cm a→b ?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4. Cho {p∧ q)→r , (p∧ r)→s , p.q} Hỏi r ?..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5. Cm từ {(p∧ q) →r, ( q∧ r) →s, ┐s} Hỏi p→ ┐q ?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6. Cho { ┐p v q , ┐q v r , ┐r v s, ┐u v ┐s} Hỏi ┐p,┐u 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Calibri" panose="020F0502020204030204" charset="0"/>
                <a:cs typeface="Calibri" panose="020F0502020204030204" charset="0"/>
              </a:rPr>
              <a:t>7. Cho{p→q , q→r , r→s , p} Hỏi p ∧ s?</a:t>
            </a:r>
          </a:p>
        </p:txBody>
      </p:sp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107315" y="195580"/>
            <a:ext cx="255079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500">
                <a:latin typeface="Calibri" panose="020F0502020204030204" charset="0"/>
                <a:cs typeface="Calibri" panose="020F0502020204030204" charset="0"/>
              </a:rPr>
              <a:t>Bài tập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E0577-AD60-5A23-6C4C-3C1E6B3D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9" y="167431"/>
            <a:ext cx="7171041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5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8E228-608E-E15E-D165-9486F711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773D2-D786-A4D5-876E-9E2B5475C2AB}"/>
              </a:ext>
            </a:extLst>
          </p:cNvPr>
          <p:cNvSpPr txBox="1"/>
          <p:nvPr/>
        </p:nvSpPr>
        <p:spPr>
          <a:xfrm>
            <a:off x="2286000" y="1383751"/>
            <a:ext cx="6174432" cy="212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Luật loại trừ và: có (3) =&gt; b (4)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Modus Pones, có (1) + (3) =&gt; c (5)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luật nhập đề và: có (4) + (5) =&gt; (b</a:t>
            </a: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c) (6)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Theo Modus Pones: có (2) + (6) =&gt; d</a:t>
            </a:r>
          </a:p>
          <a:p>
            <a:r>
              <a:rPr lang="en-US" sz="2000">
                <a:effectLst/>
                <a:latin typeface="Be Vietnam Medium" panose="00000600000000000000" pitchFamily="2" charset="0"/>
                <a:ea typeface="Calibri" panose="020F0502020204030204" pitchFamily="34" charset="0"/>
              </a:rPr>
              <a:t>Kết luận: d đúng.</a:t>
            </a:r>
            <a:endParaRPr lang="LID4096" sz="2000">
              <a:latin typeface="Be Vietnam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2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04651-B252-B0B2-1173-16BF3295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3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330B8-7EAF-7537-2732-54228CCE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7E308-EDB8-8E68-C40A-90F26280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539553" y="1419830"/>
            <a:ext cx="3407607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Nội dung:</a:t>
            </a:r>
          </a:p>
        </p:txBody>
      </p:sp>
      <p:cxnSp>
        <p:nvCxnSpPr>
          <p:cNvPr id="143" name="Google Shape;143;p28"/>
          <p:cNvCxnSpPr/>
          <p:nvPr/>
        </p:nvCxnSpPr>
        <p:spPr>
          <a:xfrm>
            <a:off x="5407660" y="1043305"/>
            <a:ext cx="0" cy="266446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235745" y="127548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Be Vietnam Pro" pitchFamily="2" charset="0"/>
                <a:ea typeface="Fira Sans Condensed Light" panose="020B0503050000020004"/>
                <a:cs typeface="Calibri" panose="020F0502020204030204" charset="0"/>
                <a:sym typeface="Fira Sans Condensed Light" panose="020B0503050000020004"/>
              </a:rPr>
              <a:t>1</a:t>
            </a:r>
          </a:p>
        </p:txBody>
      </p:sp>
      <p:sp>
        <p:nvSpPr>
          <p:cNvPr id="145" name="Google Shape;145;p28"/>
          <p:cNvSpPr txBox="1"/>
          <p:nvPr/>
        </p:nvSpPr>
        <p:spPr>
          <a:xfrm>
            <a:off x="5507995" y="1275485"/>
            <a:ext cx="248764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Logic mệnh đề</a:t>
            </a:r>
          </a:p>
        </p:txBody>
      </p:sp>
      <p:sp>
        <p:nvSpPr>
          <p:cNvPr id="149" name="Google Shape;149;p28"/>
          <p:cNvSpPr txBox="1"/>
          <p:nvPr/>
        </p:nvSpPr>
        <p:spPr>
          <a:xfrm>
            <a:off x="3235745" y="201658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2</a:t>
            </a:r>
          </a:p>
        </p:txBody>
      </p:sp>
      <p:sp>
        <p:nvSpPr>
          <p:cNvPr id="151" name="Google Shape;151;p28"/>
          <p:cNvSpPr txBox="1"/>
          <p:nvPr/>
        </p:nvSpPr>
        <p:spPr>
          <a:xfrm>
            <a:off x="3247175" y="277169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3</a:t>
            </a:r>
          </a:p>
        </p:txBody>
      </p:sp>
      <p:cxnSp>
        <p:nvCxnSpPr>
          <p:cNvPr id="152" name="Google Shape;152;p28"/>
          <p:cNvCxnSpPr>
            <a:cxnSpLocks/>
            <a:endCxn id="145" idx="1"/>
          </p:cNvCxnSpPr>
          <p:nvPr/>
        </p:nvCxnSpPr>
        <p:spPr>
          <a:xfrm>
            <a:off x="5299445" y="1588685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5299445" y="232978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/>
          <p:nvPr/>
        </p:nvCxnSpPr>
        <p:spPr>
          <a:xfrm>
            <a:off x="5310875" y="3084890"/>
            <a:ext cx="18542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5;p28"/>
          <p:cNvSpPr txBox="1"/>
          <p:nvPr/>
        </p:nvSpPr>
        <p:spPr>
          <a:xfrm>
            <a:off x="5507995" y="2016530"/>
            <a:ext cx="309645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Suy diễn logic</a:t>
            </a:r>
          </a:p>
        </p:txBody>
      </p:sp>
      <p:sp>
        <p:nvSpPr>
          <p:cNvPr id="2" name="Google Shape;145;p28"/>
          <p:cNvSpPr txBox="1"/>
          <p:nvPr/>
        </p:nvSpPr>
        <p:spPr>
          <a:xfrm>
            <a:off x="5507995" y="27575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Be Vietnam Pro" pitchFamily="2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Bài tập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4" grpId="1"/>
      <p:bldP spid="145" grpId="0"/>
      <p:bldP spid="145" grpId="1"/>
      <p:bldP spid="149" grpId="0"/>
      <p:bldP spid="149" grpId="1"/>
      <p:bldP spid="151" grpId="0"/>
      <p:bldP spid="151" grpId="1"/>
      <p:bldP spid="3" grpId="0"/>
      <p:bldP spid="3" grpId="1"/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87FC9-CA66-A967-781A-F8E26D59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4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6D493-1819-02B9-F019-1C6E5F93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Thanks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491865" y="2931795"/>
            <a:ext cx="5131435" cy="59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Nhóm 8</a:t>
            </a: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5145" y="5173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01.  Logic mệnh đề</a:t>
            </a: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899160" y="2715895"/>
            <a:ext cx="2847975" cy="52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Đ</a:t>
            </a:r>
            <a:r>
              <a:rPr lang="en-GB">
                <a:latin typeface="Calibri" panose="020F0502020204030204" charset="0"/>
                <a:cs typeface="Calibri" panose="020F0502020204030204" charset="0"/>
              </a:rPr>
              <a:t>ơn giản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, t</a:t>
            </a:r>
            <a:r>
              <a:rPr lang="en-GB">
                <a:latin typeface="Calibri" panose="020F0502020204030204" charset="0"/>
                <a:cs typeface="Calibri" panose="020F0502020204030204" charset="0"/>
              </a:rPr>
              <a:t>huận tiện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flipV="1">
            <a:off x="899160" y="2715895"/>
            <a:ext cx="2232660" cy="63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45;p28"/>
          <p:cNvSpPr txBox="1"/>
          <p:nvPr/>
        </p:nvSpPr>
        <p:spPr>
          <a:xfrm>
            <a:off x="5507995" y="141963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 panose="020F0502020204030204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Cú pháp</a:t>
            </a:r>
          </a:p>
        </p:txBody>
      </p:sp>
      <p:cxnSp>
        <p:nvCxnSpPr>
          <p:cNvPr id="10" name="Google Shape;152;p28"/>
          <p:cNvCxnSpPr>
            <a:endCxn id="7" idx="1"/>
          </p:cNvCxnSpPr>
          <p:nvPr/>
        </p:nvCxnSpPr>
        <p:spPr>
          <a:xfrm>
            <a:off x="5299445" y="173283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53;p28"/>
          <p:cNvCxnSpPr/>
          <p:nvPr/>
        </p:nvCxnSpPr>
        <p:spPr>
          <a:xfrm>
            <a:off x="5299445" y="247393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5;p28"/>
          <p:cNvCxnSpPr/>
          <p:nvPr/>
        </p:nvCxnSpPr>
        <p:spPr>
          <a:xfrm>
            <a:off x="5310875" y="3229035"/>
            <a:ext cx="18542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45;p28"/>
          <p:cNvSpPr txBox="1"/>
          <p:nvPr/>
        </p:nvSpPr>
        <p:spPr>
          <a:xfrm>
            <a:off x="5507990" y="2160905"/>
            <a:ext cx="2211705" cy="62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 panose="020F0502020204030204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Câu, công thức</a:t>
            </a:r>
          </a:p>
        </p:txBody>
      </p:sp>
      <p:sp>
        <p:nvSpPr>
          <p:cNvPr id="14" name="Google Shape;145;p28"/>
          <p:cNvSpPr txBox="1"/>
          <p:nvPr/>
        </p:nvSpPr>
        <p:spPr>
          <a:xfrm>
            <a:off x="5507995" y="290172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Calibri" panose="020F0502020204030204" charset="0"/>
                <a:ea typeface="Rajdhani" panose="02000000000000000000"/>
                <a:cs typeface="Calibri" panose="020F0502020204030204" charset="0"/>
                <a:sym typeface="Rajdhani" panose="02000000000000000000"/>
              </a:rPr>
              <a:t>Ngữ nghĩa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3" grpId="0"/>
      <p:bldP spid="13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467248" y="1419995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Cú pháp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915285" y="1434465"/>
            <a:ext cx="579628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Cú pháp của logic mệnh đề gồm: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+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ập các ký hiệu.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+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ập các các quy tắc kết hợp ký hiệu.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Các ký hiệu được dùng trong logic mệnh đề: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+ K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ý hiệu chân lý (hằng logic): True(T), False(F).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+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K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ý hiệu mệnh đề: P,Q,...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+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K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ết nối logic: hội, tuyển, phủ định, suy ra, tương đương.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  +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C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ác dấu ngoặc.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539115" y="3580130"/>
            <a:ext cx="16560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251460" y="1480185"/>
            <a:ext cx="2954020" cy="1751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Calibri" panose="020F0502020204030204" charset="0"/>
                <a:cs typeface="Calibri" panose="020F0502020204030204" charset="0"/>
              </a:rPr>
              <a:t>Câu - Công thức</a:t>
            </a: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6181725" y="771525"/>
            <a:ext cx="2301240" cy="972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ọi ký hiệu chân lý và ký hiệu mệnh đề là câu.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4067810" y="924560"/>
            <a:ext cx="1539240" cy="6667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 panose="020F0502020204030204" charset="0"/>
                <a:cs typeface="Calibri" panose="020F0502020204030204" charset="0"/>
              </a:rPr>
              <a:t>Quy tắc 1</a:t>
            </a:r>
          </a:p>
        </p:txBody>
      </p:sp>
      <p:cxnSp>
        <p:nvCxnSpPr>
          <p:cNvPr id="5" name="Google Shape;167;p29"/>
          <p:cNvCxnSpPr/>
          <p:nvPr/>
        </p:nvCxnSpPr>
        <p:spPr>
          <a:xfrm flipH="1">
            <a:off x="5652135" y="1275715"/>
            <a:ext cx="43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61;p29"/>
          <p:cNvSpPr txBox="1"/>
          <p:nvPr/>
        </p:nvSpPr>
        <p:spPr>
          <a:xfrm>
            <a:off x="6181725" y="1851660"/>
            <a:ext cx="2301240" cy="972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T</a:t>
            </a:r>
            <a:r>
              <a:rPr 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hêm ngoặc ra ngoài câu sẽ đc 1 câu.</a:t>
            </a:r>
            <a:endParaRPr lang="en-GB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Google Shape;164;p29"/>
          <p:cNvSpPr txBox="1"/>
          <p:nvPr/>
        </p:nvSpPr>
        <p:spPr>
          <a:xfrm>
            <a:off x="4067810" y="2004695"/>
            <a:ext cx="1539240" cy="6667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8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 panose="020F0502020204030204" charset="0"/>
                <a:cs typeface="Calibri" panose="020F0502020204030204" charset="0"/>
              </a:rPr>
              <a:t>Quy tắc </a:t>
            </a: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2</a:t>
            </a:r>
          </a:p>
        </p:txBody>
      </p:sp>
      <p:cxnSp>
        <p:nvCxnSpPr>
          <p:cNvPr id="4" name="Google Shape;167;p29"/>
          <p:cNvCxnSpPr/>
          <p:nvPr/>
        </p:nvCxnSpPr>
        <p:spPr>
          <a:xfrm flipH="1">
            <a:off x="5659755" y="2355850"/>
            <a:ext cx="43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61;p29"/>
          <p:cNvSpPr txBox="1"/>
          <p:nvPr/>
        </p:nvSpPr>
        <p:spPr>
          <a:xfrm>
            <a:off x="6181725" y="3078480"/>
            <a:ext cx="2301240" cy="972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K</a:t>
            </a:r>
            <a:r>
              <a:rPr 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ết hợp các câu bằng phép nối logic sẽ đ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ược</a:t>
            </a:r>
            <a:r>
              <a:rPr 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 câu mới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GB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Google Shape;164;p29"/>
          <p:cNvSpPr txBox="1"/>
          <p:nvPr/>
        </p:nvSpPr>
        <p:spPr>
          <a:xfrm>
            <a:off x="4067810" y="3231515"/>
            <a:ext cx="1539240" cy="6667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8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 panose="020F0502020204030204" charset="0"/>
                <a:cs typeface="Calibri" panose="020F0502020204030204" charset="0"/>
              </a:rPr>
              <a:t>Quy tắc </a:t>
            </a: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3</a:t>
            </a:r>
          </a:p>
        </p:txBody>
      </p:sp>
      <p:cxnSp>
        <p:nvCxnSpPr>
          <p:cNvPr id="12" name="Google Shape;167;p29"/>
          <p:cNvCxnSpPr/>
          <p:nvPr/>
        </p:nvCxnSpPr>
        <p:spPr>
          <a:xfrm flipH="1">
            <a:off x="5652135" y="3582670"/>
            <a:ext cx="43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7" name="Google Shape;137;p27"/>
          <p:cNvCxnSpPr/>
          <p:nvPr/>
        </p:nvCxnSpPr>
        <p:spPr>
          <a:xfrm>
            <a:off x="394970" y="3231515"/>
            <a:ext cx="16560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  <p:bldP spid="161" grpId="1" build="p"/>
      <p:bldP spid="164" grpId="0"/>
      <p:bldP spid="164" grpId="1"/>
      <p:bldP spid="2" grpId="0"/>
      <p:bldP spid="2" grpId="1"/>
      <p:bldP spid="3" grpId="0"/>
      <p:bldP spid="3" grpId="1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179070" y="1131570"/>
            <a:ext cx="291211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Ngữ nghĩa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347720" y="411480"/>
            <a:ext cx="5688965" cy="4336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Ngữ nghĩa cho phép xác định một câu là đúng hay sai trong thế giới bài toán.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Minh họa là một cách gán cho mỗi biến mệnh đề một giá trị đúng hoặc sai.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- Các công thức tương đương: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Biến đổi tương đương đưa công thức về dạng thuận lợi có lập luận và suy diễn.</a:t>
            </a:r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Hai công thức tương đương nếu có cùng giá trị chân lý trong mọi minh họa.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394970" y="3004185"/>
            <a:ext cx="16560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123853" y="113131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Phủ định kép</a:t>
            </a: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123852" y="145826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Be Vietnam Pro" pitchFamily="2" charset="0"/>
                <a:cs typeface="Calibri" panose="020F0502020204030204" charset="0"/>
              </a:rPr>
              <a:t>  ¬ (¬ A) ≡ A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3851712" y="307578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Giao hoán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3851712" y="340275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Be Vietnam Pro" pitchFamily="2" charset="0"/>
                <a:cs typeface="Calibri" panose="020F0502020204030204" charset="0"/>
              </a:rPr>
              <a:t> A v B ≡ B v 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Be Vietnam Pro" pitchFamily="2" charset="0"/>
                <a:cs typeface="Calibri" panose="020F0502020204030204" charset="0"/>
              </a:rPr>
              <a:t> A ∧ B ≡ B ∧ A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5579458" y="113183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Be Vietnam Pro" pitchFamily="2" charset="0"/>
                <a:cs typeface="Calibri" panose="020F0502020204030204" charset="0"/>
              </a:rPr>
              <a:t>De Morgan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5579457" y="1553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GB" sz="1600">
                <a:latin typeface="Be Vietnam Pro" pitchFamily="2" charset="0"/>
                <a:cs typeface="Calibri" panose="020F0502020204030204" charset="0"/>
              </a:rPr>
              <a:t>  ¬ (A </a:t>
            </a:r>
            <a:r>
              <a:rPr lang="en-VI" sz="1600">
                <a:latin typeface="Be Vietnam Pro" pitchFamily="2" charset="0"/>
              </a:rPr>
              <a:t>∨ </a:t>
            </a:r>
            <a:r>
              <a:rPr lang="en-GB" sz="1600">
                <a:latin typeface="Be Vietnam Pro" pitchFamily="2" charset="0"/>
                <a:cs typeface="Calibri" panose="020F0502020204030204" charset="0"/>
              </a:rPr>
              <a:t>B) ≡ ¬ A ∧ ¬ B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GB" sz="1600">
                <a:latin typeface="Be Vietnam Pro" pitchFamily="2" charset="0"/>
                <a:cs typeface="Calibri" panose="020F0502020204030204" charset="0"/>
              </a:rPr>
              <a:t> </a:t>
            </a:r>
            <a:r>
              <a:rPr lang="en-US" altLang="en-GB" sz="1600">
                <a:latin typeface="Be Vietnam Pro" pitchFamily="2" charset="0"/>
                <a:cs typeface="Calibri" panose="020F0502020204030204" charset="0"/>
              </a:rPr>
              <a:t> </a:t>
            </a:r>
            <a:r>
              <a:rPr lang="en-GB" sz="1600">
                <a:latin typeface="Be Vietnam Pro" pitchFamily="2" charset="0"/>
                <a:cs typeface="Calibri" panose="020F0502020204030204" charset="0"/>
              </a:rPr>
              <a:t>¬ (A ∧ B) ≡ ¬ A </a:t>
            </a:r>
            <a:r>
              <a:rPr lang="en-VI" sz="1600">
                <a:latin typeface="Be Vietnam Pro" pitchFamily="2" charset="0"/>
              </a:rPr>
              <a:t>∨ </a:t>
            </a:r>
            <a:r>
              <a:rPr lang="en-GB" sz="1600">
                <a:latin typeface="Be Vietnam Pro" pitchFamily="2" charset="0"/>
                <a:cs typeface="Calibri" panose="020F0502020204030204" charset="0"/>
              </a:rPr>
              <a:t>¬ B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4770482" y="141868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 Pro" pitchFamily="2" charset="0"/>
                <a:cs typeface="Calibri" panose="020F0502020204030204" charset="0"/>
              </a:rPr>
              <a:t>02</a:t>
            </a: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16477" y="140904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 Pro" pitchFamily="2" charset="0"/>
                <a:cs typeface="Calibri" panose="020F0502020204030204" charset="0"/>
              </a:rPr>
              <a:t>01</a:t>
            </a: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3055137" y="333973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 Pro" pitchFamily="2" charset="0"/>
                <a:cs typeface="Calibri" panose="020F0502020204030204" charset="0"/>
              </a:rPr>
              <a:t>03</a:t>
            </a:r>
          </a:p>
        </p:txBody>
      </p:sp>
      <p:cxnSp>
        <p:nvCxnSpPr>
          <p:cNvPr id="127" name="Google Shape;127;p26"/>
          <p:cNvCxnSpPr/>
          <p:nvPr/>
        </p:nvCxnSpPr>
        <p:spPr>
          <a:xfrm>
            <a:off x="5446683" y="13238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3731413" y="324074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992678" y="129891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6" grpId="0" build="p"/>
      <p:bldP spid="116" grpId="1" build="p"/>
      <p:bldP spid="117" grpId="0"/>
      <p:bldP spid="117" grpId="1"/>
      <p:bldP spid="118" grpId="0" uiExpand="1" build="p"/>
      <p:bldP spid="118" grpId="1" build="p"/>
      <p:bldP spid="119" grpId="0"/>
      <p:bldP spid="119" grpId="1"/>
      <p:bldP spid="120" grpId="0" build="p"/>
      <p:bldP spid="120" grpId="1" build="p"/>
      <p:bldP spid="123" grpId="0"/>
      <p:bldP spid="123" grpId="1"/>
      <p:bldP spid="124" grpId="0"/>
      <p:bldP spid="124" grpId="1"/>
      <p:bldP spid="126" grpId="0"/>
      <p:bldP spid="1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1475870" y="163602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Kết hợp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1475740" y="1962785"/>
            <a:ext cx="2568575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(A </a:t>
            </a:r>
            <a:r>
              <a:rPr lang="en-VI" sz="1600"/>
              <a:t>∨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B) </a:t>
            </a:r>
            <a:r>
              <a:rPr lang="en-VI" sz="1600"/>
              <a:t>∨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 ≡ A </a:t>
            </a:r>
            <a:r>
              <a:rPr lang="en-VI" sz="1600"/>
              <a:t>∨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( B </a:t>
            </a:r>
            <a:r>
              <a:rPr lang="en-VI" sz="1600"/>
              <a:t>∨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(A ∧ B) ∧ C ≡ A ∧ ( B ∧ C)</a:t>
            </a:r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679295" y="19415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 charset="0"/>
                <a:cs typeface="Calibri" panose="020F0502020204030204" charset="0"/>
              </a:rPr>
              <a:t>04</a:t>
            </a:r>
          </a:p>
        </p:txBody>
      </p:sp>
      <p:cxnSp>
        <p:nvCxnSpPr>
          <p:cNvPr id="129" name="Google Shape;129;p26"/>
          <p:cNvCxnSpPr/>
          <p:nvPr/>
        </p:nvCxnSpPr>
        <p:spPr>
          <a:xfrm>
            <a:off x="1355570" y="182735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21;p26"/>
          <p:cNvSpPr txBox="1"/>
          <p:nvPr/>
        </p:nvSpPr>
        <p:spPr>
          <a:xfrm>
            <a:off x="5508120" y="163602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Phân phối</a:t>
            </a:r>
          </a:p>
        </p:txBody>
      </p:sp>
      <p:sp>
        <p:nvSpPr>
          <p:cNvPr id="7" name="Google Shape;122;p26"/>
          <p:cNvSpPr txBox="1"/>
          <p:nvPr/>
        </p:nvSpPr>
        <p:spPr>
          <a:xfrm>
            <a:off x="5507990" y="1962785"/>
            <a:ext cx="2807335" cy="644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A ∧ (B </a:t>
            </a:r>
            <a:r>
              <a:rPr lang="en-VI" sz="1600"/>
              <a:t>∨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C) ≡ (A ∧ B ) </a:t>
            </a:r>
            <a:r>
              <a:rPr lang="en-VI" sz="1600"/>
              <a:t>∨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(A ∧ C)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A</a:t>
            </a:r>
            <a:r>
              <a:rPr lang="en-VI" sz="1600"/>
              <a:t> ∨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 (B ∧ C) ≡ (A v B ) ∧ (A </a:t>
            </a:r>
            <a:r>
              <a:rPr lang="en-VI" sz="1600"/>
              <a:t>∨ </a:t>
            </a:r>
            <a:r>
              <a:rPr lang="en-GB" sz="1600">
                <a:latin typeface="Calibri" panose="020F0502020204030204" charset="0"/>
                <a:cs typeface="Calibri" panose="020F0502020204030204" charset="0"/>
              </a:rPr>
              <a:t>C)</a:t>
            </a:r>
          </a:p>
        </p:txBody>
      </p:sp>
      <p:sp>
        <p:nvSpPr>
          <p:cNvPr id="8" name="Google Shape;125;p26"/>
          <p:cNvSpPr txBox="1"/>
          <p:nvPr/>
        </p:nvSpPr>
        <p:spPr>
          <a:xfrm>
            <a:off x="4711545" y="194157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 panose="020F0502020204030204" charset="0"/>
                <a:cs typeface="Calibri" panose="020F0502020204030204" charset="0"/>
              </a:rPr>
              <a:t>0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5</a:t>
            </a:r>
          </a:p>
        </p:txBody>
      </p:sp>
      <p:cxnSp>
        <p:nvCxnSpPr>
          <p:cNvPr id="9" name="Google Shape;129;p26"/>
          <p:cNvCxnSpPr/>
          <p:nvPr/>
        </p:nvCxnSpPr>
        <p:spPr>
          <a:xfrm>
            <a:off x="5387820" y="182735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1" grpId="1"/>
      <p:bldP spid="122" grpId="0" build="p"/>
      <p:bldP spid="122" grpId="1" build="p"/>
      <p:bldP spid="125" grpId="0"/>
      <p:bldP spid="12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140</TotalTime>
  <Words>1253</Words>
  <Application>Microsoft Office PowerPoint</Application>
  <PresentationFormat>On-screen Show (16:9)</PresentationFormat>
  <Paragraphs>130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Fira Sans Condensed Light</vt:lpstr>
      <vt:lpstr>Rajdhani</vt:lpstr>
      <vt:lpstr>Be Vietnam Pro</vt:lpstr>
      <vt:lpstr>Arial</vt:lpstr>
      <vt:lpstr>Calibri</vt:lpstr>
      <vt:lpstr>Anton</vt:lpstr>
      <vt:lpstr>Cambria Math</vt:lpstr>
      <vt:lpstr>Fira Sans Condensed</vt:lpstr>
      <vt:lpstr>Be Vietnam Medium</vt:lpstr>
      <vt:lpstr>Josefin Slab</vt:lpstr>
      <vt:lpstr>Advent Pro Light</vt:lpstr>
      <vt:lpstr>Ai Tech Agency by Slidesgo</vt:lpstr>
      <vt:lpstr>Suy diễn logic và logic mệnh đề</vt:lpstr>
      <vt:lpstr>Thành viên</vt:lpstr>
      <vt:lpstr>Nội dung:</vt:lpstr>
      <vt:lpstr>01.  Logic mệnh đề</vt:lpstr>
      <vt:lpstr>Cú pháp</vt:lpstr>
      <vt:lpstr>Câu - Công thức</vt:lpstr>
      <vt:lpstr>Ngữ nghĩa</vt:lpstr>
      <vt:lpstr>Phủ định kép</vt:lpstr>
      <vt:lpstr>Kết hợp</vt:lpstr>
      <vt:lpstr>Bài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</vt:lpstr>
      <vt:lpstr>02. Suy diễn logic</vt:lpstr>
      <vt:lpstr>Suy diễn sử dụng bảng chân lý</vt:lpstr>
      <vt:lpstr>Sử dụng quy tắc và suy diễn</vt:lpstr>
      <vt:lpstr>Sử dụng quy tắc và suy diễn</vt:lpstr>
      <vt:lpstr>Sử dụng quy tắc và suy diễn</vt:lpstr>
      <vt:lpstr>Bài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hoangduongngg</dc:creator>
  <dc:description>9Slide.vn</dc:description>
  <cp:lastModifiedBy>NGUYEN HOANG DUONG D19CN09</cp:lastModifiedBy>
  <cp:revision>72</cp:revision>
  <dcterms:created xsi:type="dcterms:W3CDTF">2022-05-09T11:46:00Z</dcterms:created>
  <dcterms:modified xsi:type="dcterms:W3CDTF">2022-05-19T02:54:21Z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6453E9DEE8E84817B336DEDB20825F43</vt:lpwstr>
  </property>
  <property fmtid="{D5CDD505-2E9C-101B-9397-08002B2CF9AE}" pid="3" name="KSOProductBuildVer">
    <vt:lpwstr>1033-11.2.0.11074</vt:lpwstr>
  </property>
</Properties>
</file>